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9" r:id="rId3"/>
    <p:sldId id="258" r:id="rId4"/>
    <p:sldId id="260" r:id="rId5"/>
    <p:sldId id="261" r:id="rId6"/>
    <p:sldId id="262" r:id="rId7"/>
    <p:sldId id="263" r:id="rId8"/>
    <p:sldId id="264" r:id="rId9"/>
    <p:sldId id="266" r:id="rId10"/>
    <p:sldId id="267" r:id="rId11"/>
    <p:sldId id="268" r:id="rId12"/>
    <p:sldId id="270" r:id="rId13"/>
    <p:sldId id="275" r:id="rId14"/>
    <p:sldId id="274" r:id="rId15"/>
    <p:sldId id="277"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32" d="100"/>
          <a:sy n="132" d="100"/>
        </p:scale>
        <p:origin x="-2584"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69D30DF1-9842-4ACB-9418-878F70DE1ABE}" type="datetimeFigureOut">
              <a:rPr lang="en-US" smtClean="0"/>
              <a:t>11/4/11</a:t>
            </a:fld>
            <a:endParaRPr lang="en-US"/>
          </a:p>
        </p:txBody>
      </p:sp>
      <p:sp>
        <p:nvSpPr>
          <p:cNvPr id="16" name="Slide Number Placeholder 15"/>
          <p:cNvSpPr>
            <a:spLocks noGrp="1"/>
          </p:cNvSpPr>
          <p:nvPr>
            <p:ph type="sldNum" sz="quarter" idx="11"/>
          </p:nvPr>
        </p:nvSpPr>
        <p:spPr/>
        <p:txBody>
          <a:bodyPr/>
          <a:lstStyle/>
          <a:p>
            <a:fld id="{B650F648-F0D4-4D88-BDDE-E1A06058E591}"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D30DF1-9842-4ACB-9418-878F70DE1ABE}" type="datetimeFigureOut">
              <a:rPr lang="en-US" smtClean="0"/>
              <a:t>11/4/11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50F648-F0D4-4D88-BDDE-E1A06058E59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D30DF1-9842-4ACB-9418-878F70DE1ABE}" type="datetimeFigureOut">
              <a:rPr lang="en-US" smtClean="0"/>
              <a:t>11/4/11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50F648-F0D4-4D88-BDDE-E1A06058E59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69D30DF1-9842-4ACB-9418-878F70DE1ABE}" type="datetimeFigureOut">
              <a:rPr lang="en-US" smtClean="0"/>
              <a:t>11/4/11</a:t>
            </a:fld>
            <a:endParaRPr lang="en-US"/>
          </a:p>
        </p:txBody>
      </p:sp>
      <p:sp>
        <p:nvSpPr>
          <p:cNvPr id="15" name="Slide Number Placeholder 14"/>
          <p:cNvSpPr>
            <a:spLocks noGrp="1"/>
          </p:cNvSpPr>
          <p:nvPr>
            <p:ph type="sldNum" sz="quarter" idx="15"/>
          </p:nvPr>
        </p:nvSpPr>
        <p:spPr/>
        <p:txBody>
          <a:bodyPr/>
          <a:lstStyle>
            <a:lvl1pPr algn="ctr">
              <a:defRPr/>
            </a:lvl1pPr>
          </a:lstStyle>
          <a:p>
            <a:fld id="{B650F648-F0D4-4D88-BDDE-E1A06058E591}" type="slidenum">
              <a:rPr lang="en-US" smtClean="0"/>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9D30DF1-9842-4ACB-9418-878F70DE1ABE}" type="datetimeFigureOut">
              <a:rPr lang="en-US" smtClean="0"/>
              <a:t>11/4/11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50F648-F0D4-4D88-BDDE-E1A06058E591}" type="slidenum">
              <a:rPr lang="en-US" smtClean="0"/>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9D30DF1-9842-4ACB-9418-878F70DE1ABE}" type="datetimeFigureOut">
              <a:rPr lang="en-US" smtClean="0"/>
              <a:t>11/4/11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50F648-F0D4-4D88-BDDE-E1A06058E591}"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B650F648-F0D4-4D88-BDDE-E1A06058E591}" type="slidenum">
              <a:rPr lang="en-US" smtClean="0"/>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69D30DF1-9842-4ACB-9418-878F70DE1ABE}" type="datetimeFigureOut">
              <a:rPr lang="en-US" smtClean="0"/>
              <a:t>11/4/11</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D30DF1-9842-4ACB-9418-878F70DE1ABE}" type="datetimeFigureOut">
              <a:rPr lang="en-US" smtClean="0"/>
              <a:t>11/4/11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50F648-F0D4-4D88-BDDE-E1A06058E591}"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D30DF1-9842-4ACB-9418-878F70DE1ABE}" type="datetimeFigureOut">
              <a:rPr lang="en-US" smtClean="0"/>
              <a:t>11/4/11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50F648-F0D4-4D88-BDDE-E1A06058E59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69D30DF1-9842-4ACB-9418-878F70DE1ABE}" type="datetimeFigureOut">
              <a:rPr lang="en-US" smtClean="0"/>
              <a:t>11/4/11</a:t>
            </a:fld>
            <a:endParaRPr lang="en-US"/>
          </a:p>
        </p:txBody>
      </p:sp>
      <p:sp>
        <p:nvSpPr>
          <p:cNvPr id="9" name="Slide Number Placeholder 8"/>
          <p:cNvSpPr>
            <a:spLocks noGrp="1"/>
          </p:cNvSpPr>
          <p:nvPr>
            <p:ph type="sldNum" sz="quarter" idx="15"/>
          </p:nvPr>
        </p:nvSpPr>
        <p:spPr/>
        <p:txBody>
          <a:bodyPr/>
          <a:lstStyle/>
          <a:p>
            <a:fld id="{B650F648-F0D4-4D88-BDDE-E1A06058E591}" type="slidenum">
              <a:rPr lang="en-US" smtClean="0"/>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69D30DF1-9842-4ACB-9418-878F70DE1ABE}" type="datetimeFigureOut">
              <a:rPr lang="en-US" smtClean="0"/>
              <a:t>11/4/11</a:t>
            </a:fld>
            <a:endParaRPr lang="en-US"/>
          </a:p>
        </p:txBody>
      </p:sp>
      <p:sp>
        <p:nvSpPr>
          <p:cNvPr id="9" name="Slide Number Placeholder 8"/>
          <p:cNvSpPr>
            <a:spLocks noGrp="1"/>
          </p:cNvSpPr>
          <p:nvPr>
            <p:ph type="sldNum" sz="quarter" idx="11"/>
          </p:nvPr>
        </p:nvSpPr>
        <p:spPr/>
        <p:txBody>
          <a:bodyPr/>
          <a:lstStyle/>
          <a:p>
            <a:fld id="{B650F648-F0D4-4D88-BDDE-E1A06058E591}"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69D30DF1-9842-4ACB-9418-878F70DE1ABE}" type="datetimeFigureOut">
              <a:rPr lang="en-US" smtClean="0"/>
              <a:t>11/4/11</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650F648-F0D4-4D88-BDDE-E1A06058E591}" type="slidenum">
              <a:rPr lang="en-US" smtClean="0"/>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subTitle" idx="1"/>
          </p:nvPr>
        </p:nvSpPr>
        <p:spPr>
          <a:xfrm>
            <a:off x="381000" y="3700463"/>
            <a:ext cx="8305800" cy="1143000"/>
          </a:xfrm>
        </p:spPr>
        <p:txBody>
          <a:bodyPr/>
          <a:lstStyle/>
          <a:p>
            <a:pPr eaLnBrk="1" fontAlgn="auto" hangingPunct="1">
              <a:spcAft>
                <a:spcPts val="0"/>
              </a:spcAft>
              <a:buFont typeface="Wingdings 2"/>
              <a:buNone/>
              <a:defRPr/>
            </a:pPr>
            <a:r>
              <a:rPr lang="en-US" dirty="0" smtClean="0"/>
              <a:t>Doctrine &amp; Covenants Sections 77, 88, 91, 113</a:t>
            </a:r>
            <a:endParaRPr lang="en-US" dirty="0"/>
          </a:p>
        </p:txBody>
      </p:sp>
      <p:sp>
        <p:nvSpPr>
          <p:cNvPr id="30722" name="Rectangle 2"/>
          <p:cNvSpPr>
            <a:spLocks noGrp="1" noRot="1" noChangeArrowheads="1"/>
          </p:cNvSpPr>
          <p:nvPr>
            <p:ph type="ctrTitle"/>
          </p:nvPr>
        </p:nvSpPr>
        <p:spPr/>
        <p:txBody>
          <a:bodyPr>
            <a:normAutofit/>
          </a:bodyPr>
          <a:lstStyle/>
          <a:p>
            <a:pPr eaLnBrk="1" fontAlgn="auto" hangingPunct="1">
              <a:spcAft>
                <a:spcPts val="0"/>
              </a:spcAft>
              <a:defRPr/>
            </a:pPr>
            <a:r>
              <a:rPr smtClean="0">
                <a:solidFill>
                  <a:schemeClr val="accent2"/>
                </a:solidFill>
              </a:rPr>
              <a:t>Review: Truths Restored</a:t>
            </a:r>
            <a:endParaRPr>
              <a:solidFill>
                <a:schemeClr val="accent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rrowheads="1"/>
          </p:cNvSpPr>
          <p:nvPr>
            <p:ph type="title"/>
          </p:nvPr>
        </p:nvSpPr>
        <p:spPr/>
        <p:txBody>
          <a:bodyPr>
            <a:normAutofit fontScale="90000"/>
          </a:bodyPr>
          <a:lstStyle/>
          <a:p>
            <a:pPr eaLnBrk="1" fontAlgn="auto" hangingPunct="1">
              <a:spcAft>
                <a:spcPts val="0"/>
              </a:spcAft>
              <a:defRPr/>
            </a:pPr>
            <a:r>
              <a:rPr>
                <a:solidFill>
                  <a:schemeClr val="accent2"/>
                </a:solidFill>
              </a:rPr>
              <a:t>THE </a:t>
            </a:r>
            <a:r>
              <a:rPr smtClean="0">
                <a:solidFill>
                  <a:schemeClr val="accent2"/>
                </a:solidFill>
              </a:rPr>
              <a:t>EARTH’S </a:t>
            </a:r>
            <a:r>
              <a:rPr>
                <a:solidFill>
                  <a:schemeClr val="accent2"/>
                </a:solidFill>
              </a:rPr>
              <a:t>TEMPORAL EXISTENCE</a:t>
            </a:r>
          </a:p>
        </p:txBody>
      </p:sp>
      <p:sp>
        <p:nvSpPr>
          <p:cNvPr id="37891" name="Rectangle 3"/>
          <p:cNvSpPr>
            <a:spLocks noGrp="1" noChangeArrowheads="1"/>
          </p:cNvSpPr>
          <p:nvPr>
            <p:ph sz="half" idx="1"/>
          </p:nvPr>
        </p:nvSpPr>
        <p:spPr>
          <a:xfrm>
            <a:off x="457200" y="1524000"/>
            <a:ext cx="4059238" cy="4572000"/>
          </a:xfrm>
        </p:spPr>
        <p:txBody>
          <a:bodyPr/>
          <a:lstStyle/>
          <a:p>
            <a:pPr lvl="1" eaLnBrk="1" hangingPunct="1">
              <a:buFont typeface="Wingdings 2" pitchFamily="18" charset="2"/>
              <a:buNone/>
            </a:pPr>
            <a:r>
              <a:rPr lang="en-US" smtClean="0"/>
              <a:t>D&amp;C 77:6‑7, 2‑13   </a:t>
            </a:r>
            <a:r>
              <a:rPr lang="en-US" smtClean="0">
                <a:solidFill>
                  <a:schemeClr val="accent2"/>
                </a:solidFill>
              </a:rPr>
              <a:t>Scripture Commentary</a:t>
            </a:r>
          </a:p>
          <a:p>
            <a:pPr eaLnBrk="1" hangingPunct="1"/>
            <a:r>
              <a:rPr lang="en-US" sz="2000" smtClean="0"/>
              <a:t>Elder Joseph Fielding Smith has said: </a:t>
            </a:r>
          </a:p>
          <a:p>
            <a:pPr lvl="1" eaLnBrk="1" hangingPunct="1"/>
            <a:r>
              <a:rPr lang="en-US" sz="1800" smtClean="0"/>
              <a:t>By the seven thousand years of temporal existence is meant the time of the earth's duration from the fall of Adam to the end of time, which will come after the millennium and "a little season" which will follow. (CHMR, Vol. 2, p. 64) </a:t>
            </a:r>
          </a:p>
        </p:txBody>
      </p:sp>
      <p:pic>
        <p:nvPicPr>
          <p:cNvPr id="37892" name="Content Placeholder 6" descr="USFromSpaceWithStars1024.jpg"/>
          <p:cNvPicPr>
            <a:picLocks noGrp="1" noChangeAspect="1"/>
          </p:cNvPicPr>
          <p:nvPr>
            <p:ph sz="half" idx="2"/>
          </p:nvPr>
        </p:nvPicPr>
        <p:blipFill>
          <a:blip r:embed="rId2"/>
          <a:srcRect/>
          <a:stretch>
            <a:fillRect/>
          </a:stretch>
        </p:blipFill>
        <p:spPr>
          <a:xfrm>
            <a:off x="4754496" y="2212975"/>
            <a:ext cx="3551304" cy="2663825"/>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idx="1"/>
          </p:nvPr>
        </p:nvSpPr>
        <p:spPr/>
        <p:txBody>
          <a:bodyPr/>
          <a:lstStyle/>
          <a:p>
            <a:pPr lvl="1" eaLnBrk="1" hangingPunct="1">
              <a:buFont typeface="Wingdings 2" pitchFamily="18" charset="2"/>
              <a:buNone/>
            </a:pPr>
            <a:r>
              <a:rPr lang="en-US" smtClean="0"/>
              <a:t>D&amp;C 77: 7 </a:t>
            </a:r>
            <a:r>
              <a:rPr lang="en-US" smtClean="0">
                <a:solidFill>
                  <a:schemeClr val="accent2"/>
                </a:solidFill>
              </a:rPr>
              <a:t>Scripture Commentary</a:t>
            </a:r>
            <a:endParaRPr lang="en-US" smtClean="0"/>
          </a:p>
          <a:p>
            <a:pPr eaLnBrk="1" hangingPunct="1"/>
            <a:r>
              <a:rPr lang="en-US" sz="2000" smtClean="0"/>
              <a:t>An additional insight provided in this revelation, is that there is a key given to the chronological time‑frame of the events described in John's Book of Revelation. We learn that </a:t>
            </a:r>
            <a:r>
              <a:rPr lang="en-US" sz="2000" smtClean="0">
                <a:solidFill>
                  <a:schemeClr val="accent2"/>
                </a:solidFill>
              </a:rPr>
              <a:t>each seal seen by John in his vision represents a separate sequential thousand year period </a:t>
            </a:r>
            <a:r>
              <a:rPr lang="en-US" sz="2000" smtClean="0"/>
              <a:t>of the earth's temporal existence. </a:t>
            </a:r>
            <a:r>
              <a:rPr lang="en-US" sz="2000" smtClean="0">
                <a:solidFill>
                  <a:schemeClr val="accent2"/>
                </a:solidFill>
              </a:rPr>
              <a:t>By knowing which time period is involved, we can better understand and determine the meaning of the many symbolic references given by John. </a:t>
            </a:r>
            <a:r>
              <a:rPr lang="en-US" sz="2000" smtClean="0"/>
              <a:t>We can better follow the sequence of the earth's events from the fall of Adam to the end of the earth's temporal existence. And, of course, we are better able to discern the intended workings of God in our day as pertains to the restoration of His Kingdom and the events associated therewith for the salvation of man.</a:t>
            </a:r>
          </a:p>
        </p:txBody>
      </p:sp>
      <p:sp>
        <p:nvSpPr>
          <p:cNvPr id="43010" name="Rectangle 2"/>
          <p:cNvSpPr>
            <a:spLocks noGrp="1" noRot="1" noChangeArrowheads="1"/>
          </p:cNvSpPr>
          <p:nvPr>
            <p:ph type="title"/>
          </p:nvPr>
        </p:nvSpPr>
        <p:spPr/>
        <p:txBody>
          <a:bodyPr/>
          <a:lstStyle/>
          <a:p>
            <a:pPr algn="ctr" eaLnBrk="1" fontAlgn="auto" hangingPunct="1">
              <a:spcAft>
                <a:spcPts val="0"/>
              </a:spcAft>
              <a:defRPr/>
            </a:pPr>
            <a:r>
              <a:rPr>
                <a:solidFill>
                  <a:schemeClr val="accent2"/>
                </a:solidFill>
              </a:rPr>
              <a:t>THE </a:t>
            </a:r>
            <a:r>
              <a:rPr smtClean="0">
                <a:solidFill>
                  <a:schemeClr val="accent2"/>
                </a:solidFill>
              </a:rPr>
              <a:t>SEVEN SEALS</a:t>
            </a:r>
            <a:endParaRPr>
              <a:solidFill>
                <a:schemeClr val="accent2"/>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idx="1"/>
          </p:nvPr>
        </p:nvSpPr>
        <p:spPr/>
        <p:txBody>
          <a:bodyPr>
            <a:normAutofit lnSpcReduction="10000"/>
          </a:bodyPr>
          <a:lstStyle/>
          <a:p>
            <a:pPr marL="640080" lvl="1" indent="-274320" eaLnBrk="1" fontAlgn="auto" hangingPunct="1">
              <a:spcAft>
                <a:spcPts val="0"/>
              </a:spcAft>
              <a:buClr>
                <a:schemeClr val="accent2">
                  <a:shade val="75000"/>
                </a:schemeClr>
              </a:buClr>
              <a:buFont typeface="Wingdings 2"/>
              <a:buNone/>
              <a:defRPr/>
            </a:pPr>
            <a:r>
              <a:rPr lang="en-US" dirty="0"/>
              <a:t>D&amp;C </a:t>
            </a:r>
            <a:r>
              <a:rPr lang="en-US" dirty="0" smtClean="0"/>
              <a:t>77:8 </a:t>
            </a:r>
            <a:r>
              <a:rPr lang="en-US" dirty="0" smtClean="0">
                <a:solidFill>
                  <a:schemeClr val="accent2"/>
                </a:solidFill>
              </a:rPr>
              <a:t>Scripture Commentary</a:t>
            </a:r>
            <a:endParaRPr lang="en-US" dirty="0"/>
          </a:p>
          <a:p>
            <a:pPr marL="274320" indent="-274320" eaLnBrk="1" fontAlgn="auto" hangingPunct="1">
              <a:spcAft>
                <a:spcPts val="0"/>
              </a:spcAft>
              <a:buFont typeface="Wingdings 2"/>
              <a:buChar char=""/>
              <a:defRPr/>
            </a:pPr>
            <a:r>
              <a:rPr lang="en-US" sz="1800" dirty="0"/>
              <a:t>"These angels have been given power over the four parts [quarters] of the earth and they have the </a:t>
            </a:r>
            <a:r>
              <a:rPr lang="en-US" sz="1800" dirty="0">
                <a:solidFill>
                  <a:schemeClr val="accent2"/>
                </a:solidFill>
              </a:rPr>
              <a:t>power of committing the everlasting Gospel to the peoples of the earth</a:t>
            </a:r>
            <a:r>
              <a:rPr lang="en-US" sz="1800" dirty="0"/>
              <a:t>. The </a:t>
            </a:r>
            <a:r>
              <a:rPr lang="en-US" sz="1800" dirty="0" smtClean="0"/>
              <a:t>fullness </a:t>
            </a:r>
            <a:r>
              <a:rPr lang="en-US" sz="1800" dirty="0"/>
              <a:t>of the Gospel was not restored by any one messenger sent from the presence of the Lord. All the ancient prophets who held keys and came and restored them, had a hand in this great work of restoration. There are, we learn from this revelation, four angels unto whom the </a:t>
            </a:r>
            <a:r>
              <a:rPr lang="en-US" sz="1800" dirty="0">
                <a:solidFill>
                  <a:schemeClr val="accent2"/>
                </a:solidFill>
              </a:rPr>
              <a:t>power </a:t>
            </a:r>
            <a:r>
              <a:rPr lang="en-US" sz="1800" dirty="0"/>
              <a:t>has been given, </a:t>
            </a:r>
            <a:r>
              <a:rPr lang="en-US" sz="1800" dirty="0">
                <a:solidFill>
                  <a:schemeClr val="accent2"/>
                </a:solidFill>
              </a:rPr>
              <a:t>to shut up the heavens, to open them and with power unto life and also unto death and destruction.</a:t>
            </a:r>
            <a:r>
              <a:rPr lang="en-US" sz="1800" dirty="0"/>
              <a:t> These are now at work in the earth on their sacred mission." (Church History and Modern Revelation, 1:300‑301.)</a:t>
            </a:r>
          </a:p>
          <a:p>
            <a:pPr marL="274320" indent="-274320" eaLnBrk="1" fontAlgn="auto" hangingPunct="1">
              <a:spcAft>
                <a:spcPts val="0"/>
              </a:spcAft>
              <a:buFont typeface="Wingdings 2"/>
              <a:buChar char=""/>
              <a:defRPr/>
            </a:pPr>
            <a:r>
              <a:rPr lang="en-US" sz="1800" dirty="0">
                <a:solidFill>
                  <a:schemeClr val="tx1">
                    <a:lumMod val="75000"/>
                  </a:schemeClr>
                </a:solidFill>
              </a:rPr>
              <a:t>Susa Young Gates reported an address by President Wilford Woodruff in which he declared: "Those angels have left the portals of heaven, and they stand over this people and this nation now, and are hovering over the earth waiting to pour out the judgments. And from this very day they shall be poured out." (</a:t>
            </a:r>
            <a:r>
              <a:rPr lang="en-US" sz="1800" i="1" dirty="0">
                <a:solidFill>
                  <a:schemeClr val="tx1">
                    <a:lumMod val="75000"/>
                  </a:schemeClr>
                </a:solidFill>
              </a:rPr>
              <a:t>Young Women's Journal,</a:t>
            </a:r>
            <a:r>
              <a:rPr lang="en-US" sz="1800" dirty="0">
                <a:solidFill>
                  <a:schemeClr val="tx1">
                    <a:lumMod val="75000"/>
                  </a:schemeClr>
                </a:solidFill>
              </a:rPr>
              <a:t> Aug. 1894, p. 512; see also Notes and Commentary for D&amp;C 86:5.)</a:t>
            </a:r>
          </a:p>
        </p:txBody>
      </p:sp>
      <p:sp>
        <p:nvSpPr>
          <p:cNvPr id="45058" name="Rectangle 2"/>
          <p:cNvSpPr>
            <a:spLocks noGrp="1" noRot="1" noChangeArrowheads="1"/>
          </p:cNvSpPr>
          <p:nvPr>
            <p:ph type="title"/>
          </p:nvPr>
        </p:nvSpPr>
        <p:spPr/>
        <p:txBody>
          <a:bodyPr/>
          <a:lstStyle/>
          <a:p>
            <a:pPr algn="ctr" eaLnBrk="1" fontAlgn="auto" hangingPunct="1">
              <a:spcAft>
                <a:spcPts val="0"/>
              </a:spcAft>
              <a:defRPr/>
            </a:pPr>
            <a:r>
              <a:rPr sz="3600" smtClean="0">
                <a:solidFill>
                  <a:schemeClr val="accent2"/>
                </a:solidFill>
              </a:rPr>
              <a:t>THE </a:t>
            </a:r>
            <a:r>
              <a:rPr sz="3600">
                <a:solidFill>
                  <a:schemeClr val="accent2"/>
                </a:solidFill>
              </a:rPr>
              <a:t>FOUR ANGELS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Grp="1" noChangeArrowheads="1"/>
          </p:cNvSpPr>
          <p:nvPr>
            <p:ph idx="1"/>
          </p:nvPr>
        </p:nvSpPr>
        <p:spPr/>
        <p:txBody>
          <a:bodyPr/>
          <a:lstStyle/>
          <a:p>
            <a:pPr lvl="1" algn="ctr" eaLnBrk="1" hangingPunct="1">
              <a:lnSpc>
                <a:spcPct val="90000"/>
              </a:lnSpc>
              <a:buFont typeface="Wingdings 2" pitchFamily="18" charset="2"/>
              <a:buNone/>
            </a:pPr>
            <a:r>
              <a:rPr lang="en-US" smtClean="0"/>
              <a:t>Matthew 13:3-43</a:t>
            </a:r>
          </a:p>
          <a:p>
            <a:pPr lvl="1" algn="ctr" eaLnBrk="1" hangingPunct="1">
              <a:lnSpc>
                <a:spcPct val="90000"/>
              </a:lnSpc>
              <a:buFont typeface="Wingdings 2" pitchFamily="18" charset="2"/>
              <a:buNone/>
            </a:pPr>
            <a:r>
              <a:rPr lang="en-US" smtClean="0"/>
              <a:t>Zion and Babylon</a:t>
            </a:r>
          </a:p>
          <a:p>
            <a:pPr eaLnBrk="1" hangingPunct="1">
              <a:lnSpc>
                <a:spcPct val="90000"/>
              </a:lnSpc>
              <a:buFont typeface="Wingdings 2" pitchFamily="18" charset="2"/>
              <a:buNone/>
            </a:pPr>
            <a:endParaRPr lang="en-US" smtClean="0"/>
          </a:p>
        </p:txBody>
      </p:sp>
      <p:sp>
        <p:nvSpPr>
          <p:cNvPr id="6146" name="Rectangle 2"/>
          <p:cNvSpPr>
            <a:spLocks noGrp="1" noChangeArrowheads="1"/>
          </p:cNvSpPr>
          <p:nvPr>
            <p:ph type="title"/>
          </p:nvPr>
        </p:nvSpPr>
        <p:spPr/>
        <p:txBody>
          <a:bodyPr/>
          <a:lstStyle/>
          <a:p>
            <a:pPr algn="ctr" eaLnBrk="1" fontAlgn="auto" hangingPunct="1">
              <a:spcAft>
                <a:spcPts val="0"/>
              </a:spcAft>
              <a:defRPr/>
            </a:pPr>
            <a:r>
              <a:rPr>
                <a:solidFill>
                  <a:schemeClr val="accent2"/>
                </a:solidFill>
              </a:rPr>
              <a:t>D&amp;C 86: Wheat &amp; Tares</a:t>
            </a:r>
          </a:p>
        </p:txBody>
      </p:sp>
      <p:pic>
        <p:nvPicPr>
          <p:cNvPr id="47108" name="Picture 8" descr="wheat1"/>
          <p:cNvPicPr>
            <a:picLocks noGrp="1" noChangeAspect="1" noChangeArrowheads="1"/>
          </p:cNvPicPr>
          <p:nvPr>
            <p:ph sz="half" idx="4294967295"/>
          </p:nvPr>
        </p:nvPicPr>
        <p:blipFill>
          <a:blip r:embed="rId2"/>
          <a:srcRect/>
          <a:stretch>
            <a:fillRect/>
          </a:stretch>
        </p:blipFill>
        <p:spPr>
          <a:xfrm>
            <a:off x="2667000" y="2438400"/>
            <a:ext cx="4038600" cy="3028950"/>
          </a:xfrm>
        </p:spPr>
      </p:pic>
      <p:sp>
        <p:nvSpPr>
          <p:cNvPr id="6" name="Rectangle 5"/>
          <p:cNvSpPr/>
          <p:nvPr/>
        </p:nvSpPr>
        <p:spPr>
          <a:xfrm>
            <a:off x="685800" y="5345113"/>
            <a:ext cx="7772400" cy="979487"/>
          </a:xfrm>
          <a:prstGeom prst="rect">
            <a:avLst/>
          </a:prstGeom>
        </p:spPr>
        <p:txBody>
          <a:bodyPr>
            <a:spAutoFit/>
          </a:bodyPr>
          <a:lstStyle/>
          <a:p>
            <a:pPr eaLnBrk="0" hangingPunct="0">
              <a:lnSpc>
                <a:spcPct val="90000"/>
              </a:lnSpc>
              <a:defRPr/>
            </a:pPr>
            <a:r>
              <a:rPr lang="en-US" sz="2400" dirty="0">
                <a:latin typeface="+mn-lt"/>
              </a:rPr>
              <a:t>D&amp;C 86:4</a:t>
            </a:r>
          </a:p>
          <a:p>
            <a:pPr lvl="1" eaLnBrk="0" hangingPunct="0">
              <a:lnSpc>
                <a:spcPct val="90000"/>
              </a:lnSpc>
              <a:defRPr/>
            </a:pPr>
            <a:r>
              <a:rPr lang="en-US" sz="2000" dirty="0">
                <a:latin typeface="+mn-lt"/>
              </a:rPr>
              <a:t>When this revelation was given in December 1832, the Church was not yet three years old and was, therefore, still very "tender.”</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pPr algn="ctr" eaLnBrk="1" fontAlgn="auto" hangingPunct="1">
              <a:spcAft>
                <a:spcPts val="0"/>
              </a:spcAft>
              <a:defRPr/>
            </a:pPr>
            <a:r>
              <a:rPr smtClean="0">
                <a:solidFill>
                  <a:schemeClr val="accent2"/>
                </a:solidFill>
              </a:rPr>
              <a:t>Meaning of the Parable</a:t>
            </a:r>
            <a:endParaRPr>
              <a:solidFill>
                <a:schemeClr val="accent2"/>
              </a:solidFill>
            </a:endParaRPr>
          </a:p>
        </p:txBody>
      </p:sp>
      <p:sp>
        <p:nvSpPr>
          <p:cNvPr id="13" name="Content Placeholder 12"/>
          <p:cNvSpPr>
            <a:spLocks noGrp="1"/>
          </p:cNvSpPr>
          <p:nvPr>
            <p:ph sz="half" idx="1"/>
          </p:nvPr>
        </p:nvSpPr>
        <p:spPr>
          <a:xfrm>
            <a:off x="457200" y="1524000"/>
            <a:ext cx="4059238" cy="4572000"/>
          </a:xfrm>
        </p:spPr>
        <p:txBody>
          <a:bodyPr>
            <a:normAutofit fontScale="92500" lnSpcReduction="10000"/>
          </a:bodyPr>
          <a:lstStyle/>
          <a:p>
            <a:pPr marL="274320" indent="-274320" eaLnBrk="1" fontAlgn="auto" hangingPunct="1">
              <a:spcAft>
                <a:spcPts val="0"/>
              </a:spcAft>
              <a:buFont typeface="Wingdings 2"/>
              <a:buChar char=""/>
              <a:defRPr/>
            </a:pPr>
            <a:r>
              <a:rPr lang="en-US" dirty="0" smtClean="0"/>
              <a:t>The man sowing the seed</a:t>
            </a:r>
          </a:p>
          <a:p>
            <a:pPr marL="274320" indent="-274320" eaLnBrk="1" fontAlgn="auto" hangingPunct="1">
              <a:spcAft>
                <a:spcPts val="0"/>
              </a:spcAft>
              <a:buFont typeface="Wingdings 2"/>
              <a:buChar char=""/>
              <a:defRPr/>
            </a:pPr>
            <a:r>
              <a:rPr lang="en-US" dirty="0" smtClean="0"/>
              <a:t>The Field</a:t>
            </a:r>
          </a:p>
          <a:p>
            <a:pPr marL="274320" indent="-274320" eaLnBrk="1" fontAlgn="auto" hangingPunct="1">
              <a:spcAft>
                <a:spcPts val="0"/>
              </a:spcAft>
              <a:buFont typeface="Wingdings 2"/>
              <a:buChar char=""/>
              <a:defRPr/>
            </a:pPr>
            <a:r>
              <a:rPr lang="en-US" dirty="0" smtClean="0"/>
              <a:t>The Sowers who assist</a:t>
            </a:r>
          </a:p>
          <a:p>
            <a:pPr marL="274320" indent="-274320" eaLnBrk="1" fontAlgn="auto" hangingPunct="1">
              <a:spcAft>
                <a:spcPts val="0"/>
              </a:spcAft>
              <a:buFont typeface="Wingdings 2"/>
              <a:buChar char=""/>
              <a:defRPr/>
            </a:pPr>
            <a:r>
              <a:rPr lang="en-US" dirty="0" smtClean="0"/>
              <a:t>The Good Seed</a:t>
            </a:r>
          </a:p>
          <a:p>
            <a:pPr marL="274320" indent="-274320" eaLnBrk="1" fontAlgn="auto" hangingPunct="1">
              <a:spcAft>
                <a:spcPts val="0"/>
              </a:spcAft>
              <a:buFont typeface="Wingdings 2"/>
              <a:buChar char=""/>
              <a:defRPr/>
            </a:pPr>
            <a:r>
              <a:rPr lang="en-US" dirty="0" smtClean="0"/>
              <a:t>The Tares</a:t>
            </a:r>
          </a:p>
          <a:p>
            <a:pPr marL="274320" indent="-274320" eaLnBrk="1" fontAlgn="auto" hangingPunct="1">
              <a:spcAft>
                <a:spcPts val="0"/>
              </a:spcAft>
              <a:buFont typeface="Wingdings 2"/>
              <a:buChar char=""/>
              <a:defRPr/>
            </a:pPr>
            <a:endParaRPr lang="en-US" dirty="0" smtClean="0"/>
          </a:p>
          <a:p>
            <a:pPr marL="274320" indent="-274320" eaLnBrk="1" fontAlgn="auto" hangingPunct="1">
              <a:spcAft>
                <a:spcPts val="0"/>
              </a:spcAft>
              <a:buFont typeface="Wingdings 2"/>
              <a:buChar char=""/>
              <a:defRPr/>
            </a:pPr>
            <a:r>
              <a:rPr lang="en-US" dirty="0" smtClean="0"/>
              <a:t>The Enemy</a:t>
            </a:r>
          </a:p>
          <a:p>
            <a:pPr marL="274320" indent="-274320" eaLnBrk="1" fontAlgn="auto" hangingPunct="1">
              <a:spcAft>
                <a:spcPts val="0"/>
              </a:spcAft>
              <a:buFont typeface="Wingdings 2"/>
              <a:buChar char=""/>
              <a:defRPr/>
            </a:pPr>
            <a:r>
              <a:rPr lang="en-US" dirty="0" smtClean="0"/>
              <a:t>The Harvest</a:t>
            </a:r>
          </a:p>
          <a:p>
            <a:pPr marL="274320" indent="-274320" eaLnBrk="1" fontAlgn="auto" hangingPunct="1">
              <a:spcAft>
                <a:spcPts val="0"/>
              </a:spcAft>
              <a:buFont typeface="Wingdings 2"/>
              <a:buChar char=""/>
              <a:defRPr/>
            </a:pPr>
            <a:r>
              <a:rPr lang="en-US" dirty="0" smtClean="0"/>
              <a:t>Tares Bound and Burned</a:t>
            </a:r>
          </a:p>
          <a:p>
            <a:pPr marL="274320" indent="-274320" eaLnBrk="1" fontAlgn="auto" hangingPunct="1">
              <a:spcAft>
                <a:spcPts val="0"/>
              </a:spcAft>
              <a:buFont typeface="Wingdings 2"/>
              <a:buChar char=""/>
              <a:defRPr/>
            </a:pPr>
            <a:r>
              <a:rPr lang="en-US" dirty="0" smtClean="0"/>
              <a:t>Wheat gathered into the barn</a:t>
            </a:r>
          </a:p>
          <a:p>
            <a:pPr marL="274320" indent="-274320" eaLnBrk="1" fontAlgn="auto" hangingPunct="1">
              <a:spcAft>
                <a:spcPts val="0"/>
              </a:spcAft>
              <a:buFont typeface="Wingdings 2"/>
              <a:buChar char=""/>
              <a:defRPr/>
            </a:pPr>
            <a:endParaRPr lang="en-US" dirty="0" smtClean="0"/>
          </a:p>
          <a:p>
            <a:pPr marL="274320" indent="-274320" eaLnBrk="1" fontAlgn="auto" hangingPunct="1">
              <a:spcAft>
                <a:spcPts val="0"/>
              </a:spcAft>
              <a:buFont typeface="Wingdings 2"/>
              <a:buChar char=""/>
              <a:defRPr/>
            </a:pPr>
            <a:endParaRPr lang="en-US" dirty="0"/>
          </a:p>
        </p:txBody>
      </p:sp>
      <p:sp>
        <p:nvSpPr>
          <p:cNvPr id="14" name="Content Placeholder 13"/>
          <p:cNvSpPr>
            <a:spLocks noGrp="1"/>
          </p:cNvSpPr>
          <p:nvPr>
            <p:ph sz="half" idx="2"/>
          </p:nvPr>
        </p:nvSpPr>
        <p:spPr>
          <a:xfrm>
            <a:off x="4648200" y="1524000"/>
            <a:ext cx="4059238" cy="4572000"/>
          </a:xfrm>
        </p:spPr>
        <p:txBody>
          <a:bodyPr>
            <a:normAutofit fontScale="92500" lnSpcReduction="10000"/>
          </a:bodyPr>
          <a:lstStyle/>
          <a:p>
            <a:pPr marL="274320" indent="-274320" eaLnBrk="1" fontAlgn="auto" hangingPunct="1">
              <a:spcAft>
                <a:spcPts val="0"/>
              </a:spcAft>
              <a:buFont typeface="Wingdings 2"/>
              <a:buChar char=""/>
              <a:defRPr/>
            </a:pPr>
            <a:r>
              <a:rPr lang="en-US" dirty="0" smtClean="0"/>
              <a:t>The Son of Man</a:t>
            </a:r>
          </a:p>
          <a:p>
            <a:pPr marL="274320" indent="-274320" eaLnBrk="1" fontAlgn="auto" hangingPunct="1">
              <a:spcAft>
                <a:spcPts val="0"/>
              </a:spcAft>
              <a:buFont typeface="Wingdings 2"/>
              <a:buChar char=""/>
              <a:defRPr/>
            </a:pPr>
            <a:r>
              <a:rPr lang="en-US" dirty="0" smtClean="0"/>
              <a:t>The World</a:t>
            </a:r>
          </a:p>
          <a:p>
            <a:pPr marL="274320" indent="-274320" eaLnBrk="1" fontAlgn="auto" hangingPunct="1">
              <a:spcAft>
                <a:spcPts val="0"/>
              </a:spcAft>
              <a:buFont typeface="Wingdings 2"/>
              <a:buChar char=""/>
              <a:defRPr/>
            </a:pPr>
            <a:r>
              <a:rPr lang="en-US" dirty="0" smtClean="0"/>
              <a:t>The Apostles</a:t>
            </a:r>
          </a:p>
          <a:p>
            <a:pPr marL="274320" indent="-274320" eaLnBrk="1" fontAlgn="auto" hangingPunct="1">
              <a:spcAft>
                <a:spcPts val="0"/>
              </a:spcAft>
              <a:buFont typeface="Wingdings 2"/>
              <a:buChar char=""/>
              <a:defRPr/>
            </a:pPr>
            <a:r>
              <a:rPr lang="en-US" sz="1800" dirty="0" smtClean="0"/>
              <a:t>Children of God, followers of Christ or principles of truth</a:t>
            </a:r>
          </a:p>
          <a:p>
            <a:pPr marL="274320" indent="-274320" eaLnBrk="1" fontAlgn="auto" hangingPunct="1">
              <a:spcAft>
                <a:spcPts val="0"/>
              </a:spcAft>
              <a:buFont typeface="Wingdings 2"/>
              <a:buChar char=""/>
              <a:defRPr/>
            </a:pPr>
            <a:r>
              <a:rPr lang="en-US" sz="1800" dirty="0" smtClean="0"/>
              <a:t>Children of Satan who follow his enticements or principles of deception.</a:t>
            </a:r>
          </a:p>
          <a:p>
            <a:pPr marL="274320" indent="-274320" eaLnBrk="1" fontAlgn="auto" hangingPunct="1">
              <a:spcAft>
                <a:spcPts val="0"/>
              </a:spcAft>
              <a:buFont typeface="Wingdings 2"/>
              <a:buChar char=""/>
              <a:defRPr/>
            </a:pPr>
            <a:r>
              <a:rPr lang="en-US" sz="2800" dirty="0" smtClean="0"/>
              <a:t>The Devil</a:t>
            </a:r>
          </a:p>
          <a:p>
            <a:pPr marL="274320" indent="-274320" eaLnBrk="1" fontAlgn="auto" hangingPunct="1">
              <a:spcAft>
                <a:spcPts val="0"/>
              </a:spcAft>
              <a:buFont typeface="Wingdings 2"/>
              <a:buChar char=""/>
              <a:defRPr/>
            </a:pPr>
            <a:r>
              <a:rPr lang="en-US" sz="2800" dirty="0" smtClean="0"/>
              <a:t>The end of the world</a:t>
            </a:r>
          </a:p>
          <a:p>
            <a:pPr marL="274320" indent="-274320" eaLnBrk="1" fontAlgn="auto" hangingPunct="1">
              <a:spcAft>
                <a:spcPts val="0"/>
              </a:spcAft>
              <a:buFont typeface="Wingdings 2"/>
              <a:buChar char=""/>
              <a:defRPr/>
            </a:pPr>
            <a:r>
              <a:rPr lang="en-US" sz="1900" dirty="0" smtClean="0"/>
              <a:t>The evil ones who are separated out and cast into fire at the judgment</a:t>
            </a:r>
          </a:p>
          <a:p>
            <a:pPr marL="274320" indent="-274320" eaLnBrk="1" fontAlgn="auto" hangingPunct="1">
              <a:spcAft>
                <a:spcPts val="0"/>
              </a:spcAft>
              <a:buFont typeface="Wingdings 2"/>
              <a:buChar char=""/>
              <a:defRPr/>
            </a:pPr>
            <a:r>
              <a:rPr lang="en-US" sz="1900" dirty="0" smtClean="0"/>
              <a:t>Righteous who receive the kingdom of the Father</a:t>
            </a:r>
            <a:endParaRPr lang="en-US" sz="2800" dirty="0" smtClean="0"/>
          </a:p>
          <a:p>
            <a:pPr marL="274320" indent="-274320" eaLnBrk="1" fontAlgn="auto" hangingPunct="1">
              <a:spcAft>
                <a:spcPts val="0"/>
              </a:spcAft>
              <a:buFont typeface="Wingdings 2"/>
              <a:buChar char=""/>
              <a:defRPr/>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eaLnBrk="1" fontAlgn="auto" hangingPunct="1">
              <a:spcAft>
                <a:spcPts val="0"/>
              </a:spcAft>
              <a:defRPr/>
            </a:pPr>
            <a:r>
              <a:rPr smtClean="0">
                <a:solidFill>
                  <a:schemeClr val="accent2"/>
                </a:solidFill>
              </a:rPr>
              <a:t>Section 91 The Apocrypha</a:t>
            </a:r>
            <a:endParaRPr>
              <a:solidFill>
                <a:schemeClr val="accent2"/>
              </a:solidFill>
            </a:endParaRPr>
          </a:p>
        </p:txBody>
      </p:sp>
      <p:sp>
        <p:nvSpPr>
          <p:cNvPr id="11267" name="Rectangle 3"/>
          <p:cNvSpPr>
            <a:spLocks noGrp="1" noChangeArrowheads="1"/>
          </p:cNvSpPr>
          <p:nvPr>
            <p:ph sz="half" idx="1"/>
          </p:nvPr>
        </p:nvSpPr>
        <p:spPr>
          <a:xfrm>
            <a:off x="533400" y="1447800"/>
            <a:ext cx="4876800" cy="4572000"/>
          </a:xfrm>
        </p:spPr>
        <p:txBody>
          <a:bodyPr>
            <a:normAutofit fontScale="77500" lnSpcReduction="20000"/>
          </a:bodyPr>
          <a:lstStyle/>
          <a:p>
            <a:pPr marL="274320" indent="-274320" eaLnBrk="1" fontAlgn="auto" hangingPunct="1">
              <a:lnSpc>
                <a:spcPct val="90000"/>
              </a:lnSpc>
              <a:spcAft>
                <a:spcPts val="0"/>
              </a:spcAft>
              <a:buFont typeface="Wingdings 2"/>
              <a:buChar char=""/>
              <a:defRPr/>
            </a:pPr>
            <a:r>
              <a:rPr lang="en-US" dirty="0" smtClean="0">
                <a:solidFill>
                  <a:schemeClr val="accent2"/>
                </a:solidFill>
              </a:rPr>
              <a:t>Scripture Commentary</a:t>
            </a:r>
          </a:p>
          <a:p>
            <a:pPr marL="274320" indent="-274320" eaLnBrk="1" fontAlgn="auto" hangingPunct="1">
              <a:lnSpc>
                <a:spcPct val="90000"/>
              </a:lnSpc>
              <a:spcAft>
                <a:spcPts val="0"/>
              </a:spcAft>
              <a:buFont typeface="Wingdings 2"/>
              <a:buChar char=""/>
              <a:defRPr/>
            </a:pPr>
            <a:r>
              <a:rPr lang="en-US" dirty="0" smtClean="0">
                <a:solidFill>
                  <a:schemeClr val="accent2"/>
                </a:solidFill>
              </a:rPr>
              <a:t>Kirtland, Ohio March 9, 1833</a:t>
            </a:r>
            <a:endParaRPr lang="en-US" dirty="0"/>
          </a:p>
          <a:p>
            <a:pPr marL="274320" indent="-274320" eaLnBrk="1" fontAlgn="auto" hangingPunct="1">
              <a:lnSpc>
                <a:spcPct val="90000"/>
              </a:lnSpc>
              <a:spcAft>
                <a:spcPts val="0"/>
              </a:spcAft>
              <a:buFont typeface="Wingdings 2"/>
              <a:buChar char=""/>
              <a:defRPr/>
            </a:pPr>
            <a:r>
              <a:rPr lang="en-US" dirty="0"/>
              <a:t>As part of his revision of the Bible, Joseph Smith wondered whether to worry about Apocryphal books</a:t>
            </a:r>
          </a:p>
          <a:p>
            <a:pPr marL="274320" indent="-274320" eaLnBrk="1" fontAlgn="auto" hangingPunct="1">
              <a:lnSpc>
                <a:spcPct val="90000"/>
              </a:lnSpc>
              <a:spcAft>
                <a:spcPts val="0"/>
              </a:spcAft>
              <a:buFont typeface="Wingdings 2"/>
              <a:buChar char=""/>
              <a:defRPr/>
            </a:pPr>
            <a:r>
              <a:rPr lang="en-US" dirty="0"/>
              <a:t>Eleven books in Greek Septuagint considered canonical by Catholic and Eastern Orthodox Churches but </a:t>
            </a:r>
            <a:r>
              <a:rPr lang="en-US" dirty="0" smtClean="0"/>
              <a:t>are not </a:t>
            </a:r>
            <a:r>
              <a:rPr lang="en-US" dirty="0"/>
              <a:t>included in the Hebrew or Protestant Bibles</a:t>
            </a:r>
          </a:p>
          <a:p>
            <a:pPr marL="274320" indent="-274320" eaLnBrk="1" fontAlgn="auto" hangingPunct="1">
              <a:lnSpc>
                <a:spcPct val="90000"/>
              </a:lnSpc>
              <a:spcAft>
                <a:spcPts val="0"/>
              </a:spcAft>
              <a:buFont typeface="Wingdings 2"/>
              <a:buChar char=""/>
              <a:defRPr/>
            </a:pPr>
            <a:r>
              <a:rPr lang="en-US" dirty="0"/>
              <a:t>“Joseph Smith was well in advance of modern perceptions concerning the Apocrypha when he was given the revelation warning the Saints to </a:t>
            </a:r>
            <a:r>
              <a:rPr lang="en-US" dirty="0">
                <a:solidFill>
                  <a:schemeClr val="accent2"/>
                </a:solidFill>
              </a:rPr>
              <a:t>seek spiritual guidance </a:t>
            </a:r>
            <a:r>
              <a:rPr lang="en-US" dirty="0"/>
              <a:t>when reading such works,</a:t>
            </a:r>
            <a:r>
              <a:rPr lang="en-US" dirty="0">
                <a:solidFill>
                  <a:schemeClr val="accent2"/>
                </a:solidFill>
              </a:rPr>
              <a:t> alerting them to the truths to be obtained therein</a:t>
            </a:r>
            <a:r>
              <a:rPr lang="en-US" dirty="0"/>
              <a:t>”</a:t>
            </a:r>
          </a:p>
          <a:p>
            <a:pPr marL="640080" lvl="1" indent="-274320" eaLnBrk="1" fontAlgn="auto" hangingPunct="1">
              <a:lnSpc>
                <a:spcPct val="90000"/>
              </a:lnSpc>
              <a:spcAft>
                <a:spcPts val="0"/>
              </a:spcAft>
              <a:buClr>
                <a:schemeClr val="accent2">
                  <a:shade val="75000"/>
                </a:schemeClr>
              </a:buClr>
              <a:buFont typeface="Wingdings 2"/>
              <a:buChar char=""/>
              <a:defRPr/>
            </a:pPr>
            <a:r>
              <a:rPr lang="en-US" sz="1800" dirty="0"/>
              <a:t>C. Wilfred Griggs</a:t>
            </a:r>
          </a:p>
        </p:txBody>
      </p:sp>
      <p:pic>
        <p:nvPicPr>
          <p:cNvPr id="52228" name="Content Placeholder 4" descr="apocryphal manuscript.jpg"/>
          <p:cNvPicPr>
            <a:picLocks noGrp="1" noChangeAspect="1"/>
          </p:cNvPicPr>
          <p:nvPr>
            <p:ph sz="half" idx="2"/>
          </p:nvPr>
        </p:nvPicPr>
        <p:blipFill>
          <a:blip r:embed="rId2"/>
          <a:srcRect/>
          <a:stretch>
            <a:fillRect/>
          </a:stretch>
        </p:blipFill>
        <p:spPr>
          <a:xfrm>
            <a:off x="5638800" y="1447800"/>
            <a:ext cx="2963863" cy="457200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457200" y="1905000"/>
            <a:ext cx="8229600" cy="4572000"/>
          </a:xfrm>
        </p:spPr>
        <p:txBody>
          <a:bodyPr/>
          <a:lstStyle/>
          <a:p>
            <a:pPr eaLnBrk="1" hangingPunct="1">
              <a:lnSpc>
                <a:spcPct val="90000"/>
              </a:lnSpc>
              <a:buFont typeface="Wingdings" pitchFamily="2" charset="2"/>
              <a:buChar char="Ø"/>
            </a:pPr>
            <a:r>
              <a:rPr lang="en-US" sz="3200" dirty="0" smtClean="0">
                <a:latin typeface="Times New Roman" pitchFamily="18" charset="0"/>
              </a:rPr>
              <a:t>In his great chapter on the last days and the Millennium, Isaiah speaks of a "</a:t>
            </a:r>
            <a:r>
              <a:rPr lang="en-US" sz="3200" dirty="0" smtClean="0">
                <a:solidFill>
                  <a:schemeClr val="accent2"/>
                </a:solidFill>
                <a:latin typeface="Times New Roman" pitchFamily="18" charset="0"/>
              </a:rPr>
              <a:t>rod</a:t>
            </a:r>
            <a:r>
              <a:rPr lang="en-US" sz="3200" dirty="0" smtClean="0">
                <a:latin typeface="Times New Roman" pitchFamily="18" charset="0"/>
              </a:rPr>
              <a:t>," "stem," and "</a:t>
            </a:r>
            <a:r>
              <a:rPr lang="en-US" sz="3200" dirty="0" smtClean="0">
                <a:solidFill>
                  <a:schemeClr val="accent2"/>
                </a:solidFill>
                <a:latin typeface="Times New Roman" pitchFamily="18" charset="0"/>
              </a:rPr>
              <a:t>root of Jesse</a:t>
            </a:r>
            <a:r>
              <a:rPr lang="en-US" sz="3200" dirty="0" smtClean="0">
                <a:latin typeface="Times New Roman" pitchFamily="18" charset="0"/>
              </a:rPr>
              <a:t>" (Isaiah 11:1, 10). We know that Jesse was the father of King David, and we learn by revelation that the "stem of Jesse" is Jesus Christ (D&amp;C 113:1-2), but the identity of the "rod" and "root" are not as clearly stated (D&amp;C 113:3-6).</a:t>
            </a:r>
          </a:p>
          <a:p>
            <a:pPr eaLnBrk="1" hangingPunct="1">
              <a:lnSpc>
                <a:spcPct val="90000"/>
              </a:lnSpc>
              <a:buFontTx/>
              <a:buNone/>
            </a:pPr>
            <a:endParaRPr lang="en-US" dirty="0" smtClean="0">
              <a:latin typeface="Times New Roman" pitchFamily="18" charset="0"/>
            </a:endParaRPr>
          </a:p>
        </p:txBody>
      </p:sp>
      <p:sp>
        <p:nvSpPr>
          <p:cNvPr id="11266" name="Rectangle 2"/>
          <p:cNvSpPr>
            <a:spLocks noGrp="1" noChangeArrowheads="1"/>
          </p:cNvSpPr>
          <p:nvPr>
            <p:ph type="title"/>
          </p:nvPr>
        </p:nvSpPr>
        <p:spPr>
          <a:xfrm>
            <a:off x="228600" y="220663"/>
            <a:ext cx="8596313" cy="1403350"/>
          </a:xfrm>
        </p:spPr>
        <p:txBody>
          <a:bodyPr/>
          <a:lstStyle/>
          <a:p>
            <a:pPr algn="ctr" eaLnBrk="1" fontAlgn="auto" hangingPunct="1">
              <a:spcAft>
                <a:spcPts val="0"/>
              </a:spcAft>
              <a:defRPr/>
            </a:pPr>
            <a:r>
              <a:rPr smtClean="0">
                <a:solidFill>
                  <a:schemeClr val="accent2"/>
                </a:solidFill>
              </a:rPr>
              <a:t>THE </a:t>
            </a:r>
            <a:r>
              <a:rPr>
                <a:solidFill>
                  <a:schemeClr val="accent2"/>
                </a:solidFill>
              </a:rPr>
              <a:t>STEM OF JESSE</a:t>
            </a:r>
            <a:br>
              <a:rPr>
                <a:solidFill>
                  <a:schemeClr val="accent2"/>
                </a:solidFill>
              </a:rPr>
            </a:br>
            <a:r>
              <a:rPr>
                <a:solidFill>
                  <a:schemeClr val="accent2"/>
                </a:solidFill>
              </a:rPr>
              <a:t>AND THE ROD?</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1267">
                                            <p:txEl>
                                              <p:pRg st="0" end="0"/>
                                            </p:txEl>
                                          </p:spTgt>
                                        </p:tgtEl>
                                        <p:attrNameLst>
                                          <p:attrName>ppt_c</p:attrName>
                                        </p:attrNameLst>
                                      </p:cBhvr>
                                      <p:to>
                                        <a:schemeClr val="accent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bldLvl="3"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685800" y="2133600"/>
            <a:ext cx="7772400" cy="4114800"/>
          </a:xfrm>
        </p:spPr>
        <p:txBody>
          <a:bodyPr/>
          <a:lstStyle/>
          <a:p>
            <a:pPr eaLnBrk="1" hangingPunct="1">
              <a:lnSpc>
                <a:spcPct val="90000"/>
              </a:lnSpc>
              <a:buFont typeface="Wingdings" pitchFamily="2" charset="2"/>
              <a:buChar char="Ø"/>
            </a:pPr>
            <a:r>
              <a:rPr lang="en-US" sz="2800" smtClean="0">
                <a:latin typeface="Times New Roman" pitchFamily="18" charset="0"/>
              </a:rPr>
              <a:t>Who better fits this promise than does the Prophet Joseph Smith? reasoned Dr. Sidney B. Sperry. As the "'servant in the hands of Christ,' . . . Joseph Smith fits naturally into Isaiah's prophecy, and it is easy to understand why Moroni quoted and explained Isaiah 11 to him" (</a:t>
            </a:r>
            <a:r>
              <a:rPr lang="en-US" sz="2800" i="1" smtClean="0">
                <a:latin typeface="Times New Roman" pitchFamily="18" charset="0"/>
              </a:rPr>
              <a:t>Improvement Era,</a:t>
            </a:r>
            <a:r>
              <a:rPr lang="en-US" sz="2800" smtClean="0">
                <a:latin typeface="Times New Roman" pitchFamily="18" charset="0"/>
              </a:rPr>
              <a:t> Oct. 1966, 869, 914). </a:t>
            </a:r>
          </a:p>
          <a:p>
            <a:pPr eaLnBrk="1" hangingPunct="1">
              <a:lnSpc>
                <a:spcPct val="90000"/>
              </a:lnSpc>
              <a:buFontTx/>
              <a:buNone/>
            </a:pPr>
            <a:endParaRPr lang="en-US" sz="2000" smtClean="0">
              <a:latin typeface="Times New Roman" pitchFamily="18" charset="0"/>
            </a:endParaRPr>
          </a:p>
        </p:txBody>
      </p:sp>
      <p:sp>
        <p:nvSpPr>
          <p:cNvPr id="11266" name="Rectangle 2"/>
          <p:cNvSpPr>
            <a:spLocks noGrp="1" noChangeArrowheads="1"/>
          </p:cNvSpPr>
          <p:nvPr>
            <p:ph type="title"/>
          </p:nvPr>
        </p:nvSpPr>
        <p:spPr>
          <a:xfrm>
            <a:off x="228600" y="654050"/>
            <a:ext cx="8596313" cy="1403350"/>
          </a:xfrm>
        </p:spPr>
        <p:txBody>
          <a:bodyPr/>
          <a:lstStyle/>
          <a:p>
            <a:pPr algn="ctr" eaLnBrk="1" fontAlgn="auto" hangingPunct="1">
              <a:spcAft>
                <a:spcPts val="0"/>
              </a:spcAft>
              <a:defRPr/>
            </a:pPr>
            <a:r>
              <a:rPr>
                <a:solidFill>
                  <a:schemeClr val="accent2"/>
                </a:solidFill>
              </a:rPr>
              <a:t>WHO IS THE STEM OF JESSE</a:t>
            </a:r>
            <a:br>
              <a:rPr>
                <a:solidFill>
                  <a:schemeClr val="accent2"/>
                </a:solidFill>
              </a:rPr>
            </a:br>
            <a:r>
              <a:rPr>
                <a:solidFill>
                  <a:schemeClr val="accent2"/>
                </a:solidFill>
              </a:rPr>
              <a:t>AND THE ROD?</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1267">
                                            <p:txEl>
                                              <p:pRg st="0" end="0"/>
                                            </p:txEl>
                                          </p:spTgt>
                                        </p:tgtEl>
                                        <p:attrNameLst>
                                          <p:attrName>ppt_c</p:attrName>
                                        </p:attrNameLst>
                                      </p:cBhvr>
                                      <p:to>
                                        <a:schemeClr val="accent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bldLvl="3"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457200" y="1828800"/>
            <a:ext cx="8229600" cy="4572000"/>
          </a:xfrm>
        </p:spPr>
        <p:txBody>
          <a:bodyPr/>
          <a:lstStyle/>
          <a:p>
            <a:pPr eaLnBrk="1" hangingPunct="1"/>
            <a:r>
              <a:rPr lang="en-US" sz="2800" smtClean="0">
                <a:latin typeface="Times New Roman" pitchFamily="18" charset="0"/>
              </a:rPr>
              <a:t>What was meant by the use of the term "strength" ?</a:t>
            </a:r>
          </a:p>
          <a:p>
            <a:pPr eaLnBrk="1" hangingPunct="1"/>
            <a:r>
              <a:rPr lang="en-US" sz="2800" smtClean="0">
                <a:latin typeface="Times New Roman" pitchFamily="18" charset="0"/>
              </a:rPr>
              <a:t>What people were being addressed by Isaiah? (See D&amp;C 113:7)</a:t>
            </a:r>
          </a:p>
          <a:p>
            <a:pPr lvl="1" eaLnBrk="1" hangingPunct="1"/>
            <a:r>
              <a:rPr lang="en-US" smtClean="0">
                <a:latin typeface="Times New Roman" pitchFamily="18" charset="0"/>
              </a:rPr>
              <a:t>The people were identified as the </a:t>
            </a:r>
            <a:r>
              <a:rPr lang="en-US" smtClean="0">
                <a:solidFill>
                  <a:schemeClr val="accent2"/>
                </a:solidFill>
                <a:latin typeface="Times New Roman" pitchFamily="18" charset="0"/>
              </a:rPr>
              <a:t>holders of the priesthood </a:t>
            </a:r>
            <a:r>
              <a:rPr lang="en-US" smtClean="0">
                <a:latin typeface="Times New Roman" pitchFamily="18" charset="0"/>
              </a:rPr>
              <a:t>in the Lord's church in the last days. </a:t>
            </a:r>
          </a:p>
          <a:p>
            <a:pPr lvl="1" eaLnBrk="1" hangingPunct="1"/>
            <a:r>
              <a:rPr lang="en-US" smtClean="0">
                <a:latin typeface="Times New Roman" pitchFamily="18" charset="0"/>
              </a:rPr>
              <a:t>To "put on her strength" means to gain access to and </a:t>
            </a:r>
            <a:r>
              <a:rPr lang="en-US" smtClean="0">
                <a:solidFill>
                  <a:schemeClr val="accent2"/>
                </a:solidFill>
                <a:latin typeface="Times New Roman" pitchFamily="18" charset="0"/>
              </a:rPr>
              <a:t>utilize the power of the priesthood</a:t>
            </a:r>
            <a:r>
              <a:rPr lang="en-US" smtClean="0">
                <a:latin typeface="Times New Roman" pitchFamily="18" charset="0"/>
              </a:rPr>
              <a:t> in the Lord's church in the last days.</a:t>
            </a:r>
          </a:p>
          <a:p>
            <a:pPr eaLnBrk="1" hangingPunct="1"/>
            <a:r>
              <a:rPr lang="en-US" sz="2800" b="1" smtClean="0">
                <a:latin typeface="Times New Roman" pitchFamily="18" charset="0"/>
              </a:rPr>
              <a:t>Discussion:</a:t>
            </a:r>
            <a:r>
              <a:rPr lang="en-US" sz="2800" smtClean="0">
                <a:latin typeface="Times New Roman" pitchFamily="18" charset="0"/>
              </a:rPr>
              <a:t> How can you utilize the power of the priesthood?</a:t>
            </a:r>
          </a:p>
        </p:txBody>
      </p:sp>
      <p:sp>
        <p:nvSpPr>
          <p:cNvPr id="12290" name="Rectangle 2"/>
          <p:cNvSpPr>
            <a:spLocks noGrp="1" noChangeArrowheads="1"/>
          </p:cNvSpPr>
          <p:nvPr>
            <p:ph type="title"/>
          </p:nvPr>
        </p:nvSpPr>
        <p:spPr>
          <a:xfrm>
            <a:off x="304800" y="220663"/>
            <a:ext cx="8596313" cy="1403350"/>
          </a:xfrm>
        </p:spPr>
        <p:txBody>
          <a:bodyPr/>
          <a:lstStyle/>
          <a:p>
            <a:pPr algn="ctr" eaLnBrk="1" fontAlgn="auto" hangingPunct="1">
              <a:spcAft>
                <a:spcPts val="0"/>
              </a:spcAft>
              <a:defRPr/>
            </a:pPr>
            <a:r>
              <a:rPr>
                <a:solidFill>
                  <a:schemeClr val="accent2"/>
                </a:solidFill>
                <a:latin typeface="Times New Roman" pitchFamily="18" charset="0"/>
              </a:rPr>
              <a:t>Elias </a:t>
            </a:r>
            <a:r>
              <a:rPr err="1">
                <a:solidFill>
                  <a:schemeClr val="accent2"/>
                </a:solidFill>
                <a:latin typeface="Times New Roman" pitchFamily="18" charset="0"/>
              </a:rPr>
              <a:t>Higbee</a:t>
            </a:r>
            <a:r>
              <a:rPr>
                <a:solidFill>
                  <a:schemeClr val="accent2"/>
                </a:solidFill>
                <a:latin typeface="Times New Roman" pitchFamily="18" charset="0"/>
              </a:rPr>
              <a:t> asked two questions pertaining to Isaiah 52:1.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 calcmode="lin" valueType="num">
                                      <p:cBhvr additive="base">
                                        <p:cTn id="7" dur="500" fill="hold"/>
                                        <p:tgtEl>
                                          <p:spTgt spid="122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2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291">
                                            <p:txEl>
                                              <p:pRg st="1" end="1"/>
                                            </p:txEl>
                                          </p:spTgt>
                                        </p:tgtEl>
                                        <p:attrNameLst>
                                          <p:attrName>style.visibility</p:attrName>
                                        </p:attrNameLst>
                                      </p:cBhvr>
                                      <p:to>
                                        <p:strVal val="visible"/>
                                      </p:to>
                                    </p:set>
                                    <p:anim calcmode="lin" valueType="num">
                                      <p:cBhvr additive="base">
                                        <p:cTn id="13" dur="500" fill="hold"/>
                                        <p:tgtEl>
                                          <p:spTgt spid="122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29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2291">
                                            <p:txEl>
                                              <p:pRg st="2" end="2"/>
                                            </p:txEl>
                                          </p:spTgt>
                                        </p:tgtEl>
                                        <p:attrNameLst>
                                          <p:attrName>style.visibility</p:attrName>
                                        </p:attrNameLst>
                                      </p:cBhvr>
                                      <p:to>
                                        <p:strVal val="visible"/>
                                      </p:to>
                                    </p:set>
                                    <p:anim calcmode="lin" valueType="num">
                                      <p:cBhvr additive="base">
                                        <p:cTn id="17" dur="500" fill="hold"/>
                                        <p:tgtEl>
                                          <p:spTgt spid="1229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229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2291">
                                            <p:txEl>
                                              <p:pRg st="3" end="3"/>
                                            </p:txEl>
                                          </p:spTgt>
                                        </p:tgtEl>
                                        <p:attrNameLst>
                                          <p:attrName>style.visibility</p:attrName>
                                        </p:attrNameLst>
                                      </p:cBhvr>
                                      <p:to>
                                        <p:strVal val="visible"/>
                                      </p:to>
                                    </p:set>
                                    <p:anim calcmode="lin" valueType="num">
                                      <p:cBhvr additive="base">
                                        <p:cTn id="21" dur="500" fill="hold"/>
                                        <p:tgtEl>
                                          <p:spTgt spid="1229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229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2291">
                                            <p:txEl>
                                              <p:pRg st="4" end="4"/>
                                            </p:txEl>
                                          </p:spTgt>
                                        </p:tgtEl>
                                        <p:attrNameLst>
                                          <p:attrName>style.visibility</p:attrName>
                                        </p:attrNameLst>
                                      </p:cBhvr>
                                      <p:to>
                                        <p:strVal val="visible"/>
                                      </p:to>
                                    </p:set>
                                    <p:anim calcmode="lin" valueType="num">
                                      <p:cBhvr additive="base">
                                        <p:cTn id="27" dur="500" fill="hold"/>
                                        <p:tgtEl>
                                          <p:spTgt spid="12291">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229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p:cNvSpPr>
            <a:spLocks noGrp="1" noChangeArrowheads="1"/>
          </p:cNvSpPr>
          <p:nvPr>
            <p:ph idx="1"/>
          </p:nvPr>
        </p:nvSpPr>
        <p:spPr>
          <a:xfrm>
            <a:off x="304800" y="1066800"/>
            <a:ext cx="8610600" cy="5029200"/>
          </a:xfrm>
        </p:spPr>
        <p:txBody>
          <a:bodyPr>
            <a:normAutofit lnSpcReduction="10000"/>
          </a:bodyPr>
          <a:lstStyle/>
          <a:p>
            <a:pPr marL="274320" indent="-274320" eaLnBrk="1" fontAlgn="auto" hangingPunct="1">
              <a:lnSpc>
                <a:spcPct val="90000"/>
              </a:lnSpc>
              <a:spcAft>
                <a:spcPts val="0"/>
              </a:spcAft>
              <a:buFont typeface="Wingdings 2"/>
              <a:buChar char=""/>
              <a:defRPr/>
            </a:pPr>
            <a:r>
              <a:rPr lang="en-US" sz="2400" dirty="0"/>
              <a:t>The Prophet Joseph began a careful reading and study of the King James Bible in June of 1830.  He </a:t>
            </a:r>
            <a:r>
              <a:rPr lang="en-US" sz="2400" dirty="0">
                <a:solidFill>
                  <a:schemeClr val="accent2"/>
                </a:solidFill>
              </a:rPr>
              <a:t>acted </a:t>
            </a:r>
            <a:r>
              <a:rPr lang="en-US" sz="2400" dirty="0" smtClean="0">
                <a:solidFill>
                  <a:schemeClr val="accent2"/>
                </a:solidFill>
              </a:rPr>
              <a:t>under divine </a:t>
            </a:r>
            <a:r>
              <a:rPr lang="en-US" sz="2400" dirty="0">
                <a:solidFill>
                  <a:schemeClr val="accent2"/>
                </a:solidFill>
              </a:rPr>
              <a:t>direction </a:t>
            </a:r>
            <a:r>
              <a:rPr lang="en-US" sz="2400" dirty="0"/>
              <a:t>according to his appointment as ‘a seer, a revelator, a translator, and a prophet, having all the gifts of God which he bestows upon the head of the Church’ (D&amp;C 107:92)  </a:t>
            </a:r>
            <a:endParaRPr lang="en-US" sz="2400" dirty="0" smtClean="0"/>
          </a:p>
          <a:p>
            <a:pPr marL="274320" indent="-274320" eaLnBrk="1" fontAlgn="auto" hangingPunct="1">
              <a:lnSpc>
                <a:spcPct val="90000"/>
              </a:lnSpc>
              <a:spcAft>
                <a:spcPts val="0"/>
              </a:spcAft>
              <a:buFont typeface="Wingdings 2"/>
              <a:buChar char=""/>
              <a:defRPr/>
            </a:pPr>
            <a:r>
              <a:rPr lang="en-US" sz="2400" dirty="0" smtClean="0"/>
              <a:t>He </a:t>
            </a:r>
            <a:r>
              <a:rPr lang="en-US" sz="2400" dirty="0">
                <a:solidFill>
                  <a:schemeClr val="accent2"/>
                </a:solidFill>
              </a:rPr>
              <a:t>sought to harmonize himself with the Spirit of God, as well as the mind and will of the ancient writers</a:t>
            </a:r>
            <a:r>
              <a:rPr lang="en-US" sz="2400" dirty="0"/>
              <a:t>, so as to convey (as nearly as possible) not only that which was written, but also that which was intended.  </a:t>
            </a:r>
            <a:endParaRPr lang="en-US" sz="2400" dirty="0" smtClean="0"/>
          </a:p>
          <a:p>
            <a:pPr marL="274320" indent="-274320" eaLnBrk="1" fontAlgn="auto" hangingPunct="1">
              <a:lnSpc>
                <a:spcPct val="90000"/>
              </a:lnSpc>
              <a:spcAft>
                <a:spcPts val="0"/>
              </a:spcAft>
              <a:buFont typeface="Wingdings 2"/>
              <a:buChar char=""/>
              <a:defRPr/>
            </a:pPr>
            <a:r>
              <a:rPr lang="en-US" sz="2400" dirty="0" smtClean="0"/>
              <a:t>In </a:t>
            </a:r>
            <a:r>
              <a:rPr lang="en-US" sz="2400" dirty="0"/>
              <a:t>one sense, then, Joseph was translating the Bible in attempting </a:t>
            </a:r>
            <a:r>
              <a:rPr lang="en-US" sz="2400" dirty="0">
                <a:solidFill>
                  <a:schemeClr val="accent2"/>
                </a:solidFill>
              </a:rPr>
              <a:t>to interpret it, to explain it </a:t>
            </a:r>
            <a:r>
              <a:rPr lang="en-US" sz="2400" dirty="0"/>
              <a:t>by the use of clearer terms or a different form or style of language.  In another sense Joseph was </a:t>
            </a:r>
            <a:r>
              <a:rPr lang="en-US" sz="2400" dirty="0">
                <a:solidFill>
                  <a:schemeClr val="accent2"/>
                </a:solidFill>
              </a:rPr>
              <a:t>‘translating’ </a:t>
            </a:r>
            <a:r>
              <a:rPr lang="en-US" sz="2400" dirty="0"/>
              <a:t>the Bible inasmuch as he was restoring in the English language ideas and events and sayings which were originally recorded in Hebrew or Greek.</a:t>
            </a:r>
          </a:p>
          <a:p>
            <a:pPr marL="640080" lvl="1" indent="-274320" eaLnBrk="1" fontAlgn="auto" hangingPunct="1">
              <a:lnSpc>
                <a:spcPct val="90000"/>
              </a:lnSpc>
              <a:spcAft>
                <a:spcPts val="0"/>
              </a:spcAft>
              <a:buClr>
                <a:schemeClr val="accent2">
                  <a:shade val="75000"/>
                </a:schemeClr>
              </a:buClr>
              <a:buFont typeface="Wingdings 2"/>
              <a:buChar char=""/>
              <a:defRPr/>
            </a:pPr>
            <a:r>
              <a:rPr lang="en-US" sz="1700" dirty="0"/>
              <a:t>Robert L. Millett, “Joseph Smith’s Translation of the Bible and the D&amp;C”</a:t>
            </a:r>
            <a:endParaRPr lang="en-US" sz="2000" dirty="0"/>
          </a:p>
        </p:txBody>
      </p:sp>
      <p:sp>
        <p:nvSpPr>
          <p:cNvPr id="76802" name="Rectangle 2"/>
          <p:cNvSpPr>
            <a:spLocks noGrp="1" noChangeArrowheads="1"/>
          </p:cNvSpPr>
          <p:nvPr>
            <p:ph type="title"/>
          </p:nvPr>
        </p:nvSpPr>
        <p:spPr>
          <a:xfrm>
            <a:off x="685800" y="304800"/>
            <a:ext cx="7772400" cy="687388"/>
          </a:xfrm>
        </p:spPr>
        <p:txBody>
          <a:bodyPr>
            <a:normAutofit fontScale="90000"/>
          </a:bodyPr>
          <a:lstStyle/>
          <a:p>
            <a:pPr algn="ctr" eaLnBrk="1" fontAlgn="auto" hangingPunct="1">
              <a:spcAft>
                <a:spcPts val="0"/>
              </a:spcAft>
              <a:defRPr/>
            </a:pPr>
            <a:r>
              <a:rPr>
                <a:solidFill>
                  <a:schemeClr val="accent2"/>
                </a:solidFill>
              </a:rPr>
              <a:t>Joseph Smith Translation</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idx="1"/>
          </p:nvPr>
        </p:nvSpPr>
        <p:spPr/>
        <p:txBody>
          <a:bodyPr>
            <a:normAutofit lnSpcReduction="10000"/>
          </a:bodyPr>
          <a:lstStyle/>
          <a:p>
            <a:pPr marL="274320" indent="-274320" eaLnBrk="1" fontAlgn="auto" hangingPunct="1">
              <a:spcAft>
                <a:spcPts val="0"/>
              </a:spcAft>
              <a:buFont typeface="Wingdings 2"/>
              <a:buChar char=""/>
              <a:defRPr/>
            </a:pPr>
            <a:r>
              <a:rPr lang="en-US" sz="2000" dirty="0"/>
              <a:t>The </a:t>
            </a:r>
            <a:r>
              <a:rPr lang="en-US" sz="2000" dirty="0">
                <a:solidFill>
                  <a:schemeClr val="accent2"/>
                </a:solidFill>
              </a:rPr>
              <a:t>apostle John, </a:t>
            </a:r>
            <a:r>
              <a:rPr lang="en-US" sz="2000" dirty="0" smtClean="0">
                <a:solidFill>
                  <a:schemeClr val="accent2"/>
                </a:solidFill>
              </a:rPr>
              <a:t>John </a:t>
            </a:r>
            <a:r>
              <a:rPr lang="en-US" sz="2000" dirty="0">
                <a:solidFill>
                  <a:schemeClr val="accent2"/>
                </a:solidFill>
              </a:rPr>
              <a:t>the </a:t>
            </a:r>
            <a:r>
              <a:rPr lang="en-US" sz="2000" dirty="0" smtClean="0">
                <a:solidFill>
                  <a:schemeClr val="accent2"/>
                </a:solidFill>
              </a:rPr>
              <a:t>Beloved, John </a:t>
            </a:r>
            <a:r>
              <a:rPr lang="en-US" sz="2000" dirty="0">
                <a:solidFill>
                  <a:schemeClr val="accent2"/>
                </a:solidFill>
              </a:rPr>
              <a:t>the </a:t>
            </a:r>
            <a:r>
              <a:rPr lang="en-US" sz="2000" dirty="0" smtClean="0">
                <a:solidFill>
                  <a:schemeClr val="accent2"/>
                </a:solidFill>
              </a:rPr>
              <a:t>Revelator</a:t>
            </a:r>
            <a:r>
              <a:rPr lang="en-US" sz="2000" dirty="0" smtClean="0"/>
              <a:t>, </a:t>
            </a:r>
            <a:r>
              <a:rPr lang="en-US" sz="2000" dirty="0"/>
              <a:t>and scriptural texts linked to his name are esteemed highly by </a:t>
            </a:r>
            <a:r>
              <a:rPr lang="en-US" sz="2000" dirty="0" smtClean="0"/>
              <a:t>Latter-day </a:t>
            </a:r>
            <a:r>
              <a:rPr lang="en-US" sz="2000" dirty="0"/>
              <a:t>Saints. </a:t>
            </a:r>
          </a:p>
          <a:p>
            <a:pPr marL="274320" indent="-274320" eaLnBrk="1" fontAlgn="auto" hangingPunct="1">
              <a:spcAft>
                <a:spcPts val="0"/>
              </a:spcAft>
              <a:buFont typeface="Wingdings 2"/>
              <a:buChar char=""/>
              <a:defRPr/>
            </a:pPr>
            <a:r>
              <a:rPr lang="en-US" sz="2000" dirty="0"/>
              <a:t>In April 1829 the Prophet Joseph Smith received a revelation (D&amp;C 7) that clarified the Savior's statement about John's tarrying on earth until Jesus returned (John 21:22). This revelation teaches </a:t>
            </a:r>
            <a:r>
              <a:rPr lang="en-US" sz="2000" dirty="0">
                <a:solidFill>
                  <a:schemeClr val="accent2"/>
                </a:solidFill>
              </a:rPr>
              <a:t>that </a:t>
            </a:r>
            <a:r>
              <a:rPr lang="en-US" sz="2000" b="1" dirty="0">
                <a:solidFill>
                  <a:schemeClr val="accent2"/>
                </a:solidFill>
              </a:rPr>
              <a:t>John requested that he receive power over death</a:t>
            </a:r>
            <a:r>
              <a:rPr lang="en-US" sz="2000" dirty="0"/>
              <a:t> so that he could bring more souls to Christ (3 Ne. 28:6‑11); that the Lord promised him that he could tarry "until I come in my glory"; and that </a:t>
            </a:r>
            <a:r>
              <a:rPr lang="en-US" sz="2000" dirty="0">
                <a:solidFill>
                  <a:schemeClr val="accent2"/>
                </a:solidFill>
              </a:rPr>
              <a:t>John is a translated being </a:t>
            </a:r>
            <a:r>
              <a:rPr lang="en-US" sz="2000" dirty="0"/>
              <a:t>whose state is "as flaming fire and a ministering angel" (D&amp;C 7:1‑3, 6).</a:t>
            </a:r>
          </a:p>
          <a:p>
            <a:pPr marL="274320" indent="-274320" eaLnBrk="1" fontAlgn="auto" hangingPunct="1">
              <a:spcAft>
                <a:spcPts val="0"/>
              </a:spcAft>
              <a:buFont typeface="Wingdings 2"/>
              <a:buChar char=""/>
              <a:defRPr/>
            </a:pPr>
            <a:r>
              <a:rPr lang="en-US" sz="2000" dirty="0"/>
              <a:t>This revelation </a:t>
            </a:r>
            <a:r>
              <a:rPr lang="en-US" sz="2000" dirty="0" smtClean="0"/>
              <a:t>[D&amp;C 77] contains </a:t>
            </a:r>
            <a:r>
              <a:rPr lang="en-US" sz="2000" b="1" dirty="0" smtClean="0">
                <a:solidFill>
                  <a:schemeClr val="accent2"/>
                </a:solidFill>
              </a:rPr>
              <a:t>15 </a:t>
            </a:r>
            <a:r>
              <a:rPr lang="en-US" sz="2000" b="1" dirty="0">
                <a:solidFill>
                  <a:schemeClr val="accent2"/>
                </a:solidFill>
              </a:rPr>
              <a:t>questions </a:t>
            </a:r>
            <a:r>
              <a:rPr lang="en-US" sz="2000" dirty="0">
                <a:solidFill>
                  <a:schemeClr val="accent2"/>
                </a:solidFill>
              </a:rPr>
              <a:t>and answers </a:t>
            </a:r>
            <a:r>
              <a:rPr lang="en-US" sz="2000" dirty="0"/>
              <a:t>about the book of Revelation. "This Revelation </a:t>
            </a:r>
            <a:r>
              <a:rPr lang="en-US" sz="2000" dirty="0" smtClean="0"/>
              <a:t>is </a:t>
            </a:r>
            <a:r>
              <a:rPr lang="en-US" sz="2000" dirty="0"/>
              <a:t>not a complete interpretation of the book. </a:t>
            </a:r>
            <a:r>
              <a:rPr lang="en-US" sz="2000" dirty="0">
                <a:solidFill>
                  <a:schemeClr val="accent2"/>
                </a:solidFill>
              </a:rPr>
              <a:t>It is a </a:t>
            </a:r>
            <a:r>
              <a:rPr lang="en-US" sz="2000" dirty="0" smtClean="0">
                <a:solidFill>
                  <a:schemeClr val="accent2"/>
                </a:solidFill>
              </a:rPr>
              <a:t>key</a:t>
            </a:r>
            <a:r>
              <a:rPr lang="en-US" sz="2000" dirty="0" smtClean="0"/>
              <a:t>”. </a:t>
            </a:r>
            <a:r>
              <a:rPr lang="en-US" sz="2000" dirty="0"/>
              <a:t>It unlocks the door through which an entrance may be gained, but after the key has been turned, the searcher for treasure must find it for himself" (Smith, p. 478).</a:t>
            </a:r>
          </a:p>
        </p:txBody>
      </p:sp>
      <p:sp>
        <p:nvSpPr>
          <p:cNvPr id="36866" name="Rectangle 2"/>
          <p:cNvSpPr>
            <a:spLocks noGrp="1" noRot="1" noChangeArrowheads="1"/>
          </p:cNvSpPr>
          <p:nvPr>
            <p:ph type="title"/>
          </p:nvPr>
        </p:nvSpPr>
        <p:spPr/>
        <p:txBody>
          <a:bodyPr>
            <a:normAutofit fontScale="90000"/>
          </a:bodyPr>
          <a:lstStyle/>
          <a:p>
            <a:pPr algn="ctr" eaLnBrk="1" fontAlgn="auto" hangingPunct="1">
              <a:spcAft>
                <a:spcPts val="0"/>
              </a:spcAft>
              <a:defRPr/>
            </a:pPr>
            <a:r>
              <a:rPr smtClean="0">
                <a:solidFill>
                  <a:schemeClr val="accent2"/>
                </a:solidFill>
              </a:rPr>
              <a:t>Who is JOHN </a:t>
            </a:r>
            <a:r>
              <a:rPr>
                <a:solidFill>
                  <a:schemeClr val="accent2"/>
                </a:solidFill>
              </a:rPr>
              <a:t>THE </a:t>
            </a:r>
            <a:r>
              <a:rPr smtClean="0">
                <a:solidFill>
                  <a:schemeClr val="accent2"/>
                </a:solidFill>
              </a:rPr>
              <a:t>REVELATOR?</a:t>
            </a:r>
            <a:br>
              <a:rPr smtClean="0">
                <a:solidFill>
                  <a:schemeClr val="accent2"/>
                </a:solidFill>
              </a:rPr>
            </a:br>
            <a:r>
              <a:rPr smtClean="0">
                <a:solidFill>
                  <a:schemeClr val="accent2"/>
                </a:solidFill>
              </a:rPr>
              <a:t>D&amp;C 77</a:t>
            </a:r>
            <a:endParaRPr>
              <a:solidFill>
                <a:schemeClr val="accent2"/>
              </a:solidFill>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idx="1"/>
          </p:nvPr>
        </p:nvSpPr>
        <p:spPr/>
        <p:txBody>
          <a:bodyPr/>
          <a:lstStyle/>
          <a:p>
            <a:pPr lvl="1" eaLnBrk="1" hangingPunct="1"/>
            <a:r>
              <a:rPr lang="en-US" sz="2000" smtClean="0"/>
              <a:t>D&amp;C 77: 1 </a:t>
            </a:r>
            <a:r>
              <a:rPr lang="en-US" sz="2000" smtClean="0">
                <a:solidFill>
                  <a:schemeClr val="accent2"/>
                </a:solidFill>
              </a:rPr>
              <a:t>Scripture Commentary</a:t>
            </a:r>
            <a:endParaRPr lang="en-US" sz="2000" smtClean="0"/>
          </a:p>
          <a:p>
            <a:pPr eaLnBrk="1" hangingPunct="1"/>
            <a:r>
              <a:rPr lang="en-US" sz="2000" smtClean="0"/>
              <a:t>The following incident from the history of the Prophet Joseph Smith amplifies this verse: "While at dinner, I remarked to my family and friends present, that when the earth was sanctified and became like a sea of glass, it would be </a:t>
            </a:r>
            <a:r>
              <a:rPr lang="en-US" sz="2000" smtClean="0">
                <a:solidFill>
                  <a:schemeClr val="accent2"/>
                </a:solidFill>
              </a:rPr>
              <a:t>one great urim and thummim</a:t>
            </a:r>
            <a:r>
              <a:rPr lang="en-US" sz="2000" smtClean="0"/>
              <a:t>, and the Saints could look in it and see as they are seen" (History of the Church, 5:279).</a:t>
            </a:r>
          </a:p>
          <a:p>
            <a:pPr eaLnBrk="1" hangingPunct="1">
              <a:buFont typeface="Wingdings 2" pitchFamily="18" charset="2"/>
              <a:buNone/>
            </a:pPr>
            <a:endParaRPr lang="en-US" sz="2000" smtClean="0"/>
          </a:p>
          <a:p>
            <a:pPr eaLnBrk="1" hangingPunct="1"/>
            <a:r>
              <a:rPr lang="en-US" sz="2000" smtClean="0"/>
              <a:t>President Brigham Young gave the following insight: "This Earth will become a celestial body—be like a sea of glass, or like a Urim and Thummim; and </a:t>
            </a:r>
            <a:r>
              <a:rPr lang="en-US" sz="2000" smtClean="0">
                <a:solidFill>
                  <a:schemeClr val="accent2"/>
                </a:solidFill>
              </a:rPr>
              <a:t>when you wish to know anything, you can look in this Earth and see all the eternities of God</a:t>
            </a:r>
            <a:r>
              <a:rPr lang="en-US" sz="2000" smtClean="0"/>
              <a:t>" (in </a:t>
            </a:r>
            <a:r>
              <a:rPr lang="en-US" sz="2000" i="1" smtClean="0"/>
              <a:t>Journal of Discourses</a:t>
            </a:r>
            <a:r>
              <a:rPr lang="en-US" sz="2000" smtClean="0"/>
              <a:t>, 8:200; see also D&amp;C 88:17‑20, 25‑26; 130:6‑9).</a:t>
            </a:r>
          </a:p>
        </p:txBody>
      </p:sp>
      <p:sp>
        <p:nvSpPr>
          <p:cNvPr id="37890" name="Rectangle 2"/>
          <p:cNvSpPr>
            <a:spLocks noGrp="1" noRot="1" noChangeArrowheads="1"/>
          </p:cNvSpPr>
          <p:nvPr>
            <p:ph type="title"/>
          </p:nvPr>
        </p:nvSpPr>
        <p:spPr/>
        <p:txBody>
          <a:bodyPr>
            <a:normAutofit fontScale="90000"/>
          </a:bodyPr>
          <a:lstStyle/>
          <a:p>
            <a:pPr eaLnBrk="1" fontAlgn="auto" hangingPunct="1">
              <a:spcAft>
                <a:spcPts val="0"/>
              </a:spcAft>
              <a:defRPr/>
            </a:pPr>
            <a:r>
              <a:rPr>
                <a:solidFill>
                  <a:schemeClr val="accent2"/>
                </a:solidFill>
              </a:rPr>
              <a:t>THE EARTH IS LIKE A SEA OF GLASS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idx="1"/>
          </p:nvPr>
        </p:nvSpPr>
        <p:spPr/>
        <p:txBody>
          <a:bodyPr/>
          <a:lstStyle/>
          <a:p>
            <a:pPr lvl="1" eaLnBrk="1" hangingPunct="1"/>
            <a:r>
              <a:rPr lang="en-US" smtClean="0"/>
              <a:t>D&amp;C 77:3 </a:t>
            </a:r>
            <a:r>
              <a:rPr lang="en-US" smtClean="0">
                <a:solidFill>
                  <a:schemeClr val="accent2"/>
                </a:solidFill>
              </a:rPr>
              <a:t>Scripture Commentary</a:t>
            </a:r>
            <a:endParaRPr lang="en-US" smtClean="0"/>
          </a:p>
          <a:p>
            <a:pPr eaLnBrk="1" hangingPunct="1"/>
            <a:r>
              <a:rPr lang="en-US" sz="2000" smtClean="0"/>
              <a:t>"Says one, `I cannot believe in the salvation of beasts.' Any man who would tell you that this could not be, would tell you that the revelations are not true. John heard the words of the beasts giving glory to God, and understood them. God who made the beasts could understand every language spoken by them. </a:t>
            </a:r>
            <a:r>
              <a:rPr lang="en-US" sz="2000" smtClean="0">
                <a:solidFill>
                  <a:schemeClr val="accent2"/>
                </a:solidFill>
              </a:rPr>
              <a:t>The four beasts were four of the most noble animals that had filled the measure of their creation, and had been saved from other worlds, because they were perfect; they were like angels in their sphere.</a:t>
            </a:r>
            <a:r>
              <a:rPr lang="en-US" sz="2000" smtClean="0"/>
              <a:t> We are not told where they came from, and I do not know; but they were seen and heard by John praising and glorifying God." (Smith, Teachings, pp. 291‑92. Compare D&amp;C 77:2, 3.)</a:t>
            </a:r>
          </a:p>
        </p:txBody>
      </p:sp>
      <p:sp>
        <p:nvSpPr>
          <p:cNvPr id="39938" name="Rectangle 2"/>
          <p:cNvSpPr>
            <a:spLocks noGrp="1" noRot="1" noChangeArrowheads="1"/>
          </p:cNvSpPr>
          <p:nvPr>
            <p:ph type="title"/>
          </p:nvPr>
        </p:nvSpPr>
        <p:spPr/>
        <p:txBody>
          <a:bodyPr/>
          <a:lstStyle/>
          <a:p>
            <a:pPr algn="ctr" eaLnBrk="1" fontAlgn="auto" hangingPunct="1">
              <a:spcAft>
                <a:spcPts val="0"/>
              </a:spcAft>
              <a:defRPr/>
            </a:pPr>
            <a:r>
              <a:rPr>
                <a:solidFill>
                  <a:schemeClr val="accent2"/>
                </a:solidFill>
              </a:rPr>
              <a:t>THE </a:t>
            </a:r>
            <a:r>
              <a:rPr smtClean="0">
                <a:solidFill>
                  <a:schemeClr val="accent2"/>
                </a:solidFill>
              </a:rPr>
              <a:t>FOUR BEASTS</a:t>
            </a:r>
            <a:endParaRPr>
              <a:solidFill>
                <a:schemeClr val="accent2"/>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noChangeArrowheads="1"/>
          </p:cNvSpPr>
          <p:nvPr>
            <p:ph idx="1"/>
          </p:nvPr>
        </p:nvSpPr>
        <p:spPr/>
        <p:txBody>
          <a:bodyPr/>
          <a:lstStyle/>
          <a:p>
            <a:pPr lvl="1" eaLnBrk="1" hangingPunct="1">
              <a:buFont typeface="Wingdings 2" pitchFamily="18" charset="2"/>
              <a:buNone/>
            </a:pPr>
            <a:r>
              <a:rPr lang="en-US" dirty="0" smtClean="0"/>
              <a:t>D&amp;C 77:6  </a:t>
            </a:r>
            <a:r>
              <a:rPr lang="en-US" dirty="0" smtClean="0">
                <a:solidFill>
                  <a:schemeClr val="accent2"/>
                </a:solidFill>
              </a:rPr>
              <a:t>Scripture Commentary</a:t>
            </a:r>
          </a:p>
          <a:p>
            <a:r>
              <a:rPr lang="en-US" sz="2400" dirty="0" smtClean="0"/>
              <a:t>"`The book which John saw' represented </a:t>
            </a:r>
            <a:r>
              <a:rPr lang="en-US" sz="2400" dirty="0" smtClean="0">
                <a:solidFill>
                  <a:schemeClr val="accent2"/>
                </a:solidFill>
              </a:rPr>
              <a:t>the real history of the world</a:t>
            </a:r>
            <a:r>
              <a:rPr lang="en-US" sz="2400" dirty="0" smtClean="0"/>
              <a:t> what the eye of God has seen, what the recording angel has written; and </a:t>
            </a:r>
            <a:r>
              <a:rPr lang="en-US" sz="2400" dirty="0" smtClean="0">
                <a:solidFill>
                  <a:schemeClr val="accent2"/>
                </a:solidFill>
              </a:rPr>
              <a:t>the seven thousand years</a:t>
            </a:r>
            <a:r>
              <a:rPr lang="en-US" sz="2400" dirty="0" smtClean="0"/>
              <a:t>, corresponding to the seven seals of the Apocalyptic volume, are as seven great days during which Mother Earth will fulfill her mortal mission, laboring six days and resting upon the seventh, her period of sanctification. These seven days do not include the period of our planet's creation and preparation as a dwelling place for man. They are limited to </a:t>
            </a:r>
            <a:r>
              <a:rPr lang="en-US" sz="2400" dirty="0" smtClean="0">
                <a:solidFill>
                  <a:schemeClr val="accent2"/>
                </a:solidFill>
              </a:rPr>
              <a:t>Earth's `temporal existence</a:t>
            </a:r>
            <a:r>
              <a:rPr lang="en-US" sz="2400" dirty="0" smtClean="0"/>
              <a:t>,' that is, to Time, considered as distinct from Eternity. ~Orson F. Whitney</a:t>
            </a:r>
          </a:p>
        </p:txBody>
      </p:sp>
      <p:sp>
        <p:nvSpPr>
          <p:cNvPr id="40962" name="Rectangle 2"/>
          <p:cNvSpPr>
            <a:spLocks noGrp="1" noRot="1" noChangeArrowheads="1"/>
          </p:cNvSpPr>
          <p:nvPr>
            <p:ph type="title"/>
          </p:nvPr>
        </p:nvSpPr>
        <p:spPr>
          <a:xfrm>
            <a:off x="457200" y="381000"/>
            <a:ext cx="8229600" cy="914400"/>
          </a:xfrm>
        </p:spPr>
        <p:txBody>
          <a:bodyPr/>
          <a:lstStyle/>
          <a:p>
            <a:pPr algn="ctr" eaLnBrk="1" fontAlgn="auto" hangingPunct="1">
              <a:spcAft>
                <a:spcPts val="0"/>
              </a:spcAft>
              <a:defRPr/>
            </a:pPr>
            <a:r>
              <a:rPr smtClean="0">
                <a:solidFill>
                  <a:schemeClr val="accent2"/>
                </a:solidFill>
              </a:rPr>
              <a:t>THE </a:t>
            </a:r>
            <a:r>
              <a:rPr>
                <a:solidFill>
                  <a:schemeClr val="accent2"/>
                </a:solidFill>
              </a:rPr>
              <a:t>BOOK THAT JOHN </a:t>
            </a:r>
            <a:r>
              <a:rPr smtClean="0">
                <a:solidFill>
                  <a:schemeClr val="accent2"/>
                </a:solidFill>
              </a:rPr>
              <a:t>BEHELD</a:t>
            </a:r>
            <a:endParaRPr>
              <a:solidFill>
                <a:schemeClr val="accent2"/>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18</TotalTime>
  <Words>1933</Words>
  <Application>Microsoft Macintosh PowerPoint</Application>
  <PresentationFormat>On-screen Show (4:3)</PresentationFormat>
  <Paragraphs>75</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Paper</vt:lpstr>
      <vt:lpstr>Review: Truths Restored</vt:lpstr>
      <vt:lpstr>THE STEM OF JESSE AND THE ROD?</vt:lpstr>
      <vt:lpstr>WHO IS THE STEM OF JESSE AND THE ROD?</vt:lpstr>
      <vt:lpstr>Elias Higbee asked two questions pertaining to Isaiah 52:1. </vt:lpstr>
      <vt:lpstr>Joseph Smith Translation</vt:lpstr>
      <vt:lpstr>Who is JOHN THE REVELATOR? D&amp;C 77</vt:lpstr>
      <vt:lpstr>THE EARTH IS LIKE A SEA OF GLASS</vt:lpstr>
      <vt:lpstr>THE FOUR BEASTS</vt:lpstr>
      <vt:lpstr>THE BOOK THAT JOHN BEHELD</vt:lpstr>
      <vt:lpstr>THE EARTH’S TEMPORAL EXISTENCE</vt:lpstr>
      <vt:lpstr>THE SEVEN SEALS</vt:lpstr>
      <vt:lpstr>THE FOUR ANGELS</vt:lpstr>
      <vt:lpstr>D&amp;C 86: Wheat &amp; Tares</vt:lpstr>
      <vt:lpstr>Meaning of the Parable</vt:lpstr>
      <vt:lpstr>Section 91 The Apocrypha</vt:lpstr>
    </vt:vector>
  </TitlesOfParts>
  <Company>BYU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 Truths Restored</dc:title>
  <dc:creator>Sirpa Grierson</dc:creator>
  <cp:lastModifiedBy>Sirpa Grierson</cp:lastModifiedBy>
  <cp:revision>3</cp:revision>
  <dcterms:created xsi:type="dcterms:W3CDTF">2007-09-18T01:40:22Z</dcterms:created>
  <dcterms:modified xsi:type="dcterms:W3CDTF">2011-11-04T18:04:45Z</dcterms:modified>
</cp:coreProperties>
</file>